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8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5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37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3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913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971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3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5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2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7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0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9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/>
              <a:t>"Третья модернизация Казахстана: глобальная конкурентоспособность</a:t>
            </a:r>
            <a:r>
              <a:rPr lang="ru-RU" dirty="0"/>
              <a:t>"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Послание Президента Казахстана Назарбаева Н.А. </a:t>
            </a:r>
          </a:p>
          <a:p>
            <a:r>
              <a:rPr lang="ru-RU" dirty="0" smtClean="0"/>
              <a:t>31 января 2017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245660"/>
            <a:ext cx="88028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1A1A"/>
                </a:solidFill>
                <a:latin typeface="Arial" panose="020B0604020202020204" pitchFamily="34" charset="0"/>
              </a:rPr>
              <a:t>Я вижу ее </a:t>
            </a:r>
            <a:r>
              <a:rPr lang="ru-RU" sz="4000" b="1" dirty="0">
                <a:solidFill>
                  <a:srgbClr val="1A1A1A"/>
                </a:solidFill>
                <a:latin typeface="Arial" panose="020B0604020202020204" pitchFamily="34" charset="0"/>
              </a:rPr>
              <a:t>пять </a:t>
            </a:r>
            <a:r>
              <a:rPr lang="ru-RU" sz="4000" dirty="0">
                <a:solidFill>
                  <a:srgbClr val="1A1A1A"/>
                </a:solidFill>
                <a:latin typeface="Arial" panose="020B0604020202020204" pitchFamily="34" charset="0"/>
              </a:rPr>
              <a:t>основных приоритетов. Они призваны обеспечить темпы роста экономики выше среднемировых и устойчивое продвижение в число </a:t>
            </a:r>
            <a:r>
              <a:rPr lang="ru-RU" sz="4000" b="1" dirty="0">
                <a:solidFill>
                  <a:srgbClr val="1A1A1A"/>
                </a:solidFill>
                <a:latin typeface="Arial" panose="020B0604020202020204" pitchFamily="34" charset="0"/>
              </a:rPr>
              <a:t>30 </a:t>
            </a:r>
            <a:r>
              <a:rPr lang="ru-RU" sz="4000" dirty="0">
                <a:solidFill>
                  <a:srgbClr val="1A1A1A"/>
                </a:solidFill>
                <a:latin typeface="Arial" panose="020B0604020202020204" pitchFamily="34" charset="0"/>
              </a:rPr>
              <a:t>передовых стран.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5337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0252" y="296924"/>
            <a:ext cx="119690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1A1A"/>
                </a:solidFill>
                <a:latin typeface="Arial" panose="020B0604020202020204" pitchFamily="34" charset="0"/>
              </a:rPr>
              <a:t>Первый приоритет – это ускоренная технологическая модернизация экономики.</a:t>
            </a:r>
            <a:endParaRPr lang="ru-RU" sz="28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solidFill>
                  <a:srgbClr val="1A1A1A"/>
                </a:solidFill>
                <a:latin typeface="Arial" panose="020B0604020202020204" pitchFamily="34" charset="0"/>
              </a:rPr>
              <a:t>Мы </a:t>
            </a:r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должны культивировать новые индустрии, которые создаются с применением цифровых технологий. Это важная комплексная задача.</a:t>
            </a:r>
          </a:p>
          <a:p>
            <a:r>
              <a:rPr lang="ru-RU" sz="2800" dirty="0" smtClean="0">
                <a:solidFill>
                  <a:srgbClr val="1A1A1A"/>
                </a:solidFill>
                <a:latin typeface="Arial" panose="020B0604020202020204" pitchFamily="34" charset="0"/>
              </a:rPr>
              <a:t>Необходимо </a:t>
            </a:r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развивать в стране такие перспективные отрасли, как 3D-принтинг, онлайн-торговля, мобильный банкинг, цифровые сервисы, в том числе в здравоохранении и образовании, и другие. Эти индустрии уже поменяли структуру экономик развитых стран и придали новое качество традиционным отраслям.</a:t>
            </a:r>
          </a:p>
          <a:p>
            <a:r>
              <a:rPr lang="ru-RU" sz="2800" dirty="0" smtClean="0">
                <a:solidFill>
                  <a:srgbClr val="1A1A1A"/>
                </a:solidFill>
                <a:latin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связи с этим </a:t>
            </a:r>
            <a:r>
              <a:rPr lang="ru-RU" sz="2800" b="1" dirty="0">
                <a:solidFill>
                  <a:srgbClr val="1A1A1A"/>
                </a:solidFill>
                <a:latin typeface="Arial" panose="020B0604020202020204" pitchFamily="34" charset="0"/>
              </a:rPr>
              <a:t>поручаю Правительству разработать и принять отдельную программу «Цифровой Казахстан».</a:t>
            </a:r>
            <a:endParaRPr lang="ru-RU" sz="28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232012"/>
            <a:ext cx="896657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A1A1A"/>
                </a:solidFill>
                <a:latin typeface="Arial" panose="020B0604020202020204" pitchFamily="34" charset="0"/>
              </a:rPr>
              <a:t>Вторая комплексная задача. Параллельно с созданием новых индустрий нам следует придать импульс развитию традиционных базовых отраслей.</a:t>
            </a:r>
            <a:r>
              <a:rPr lang="ru-RU" sz="4000" dirty="0">
                <a:solidFill>
                  <a:srgbClr val="1A1A1A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ru-RU" sz="4000" dirty="0" smtClean="0">
                <a:solidFill>
                  <a:srgbClr val="1A1A1A"/>
                </a:solidFill>
                <a:latin typeface="Arial" panose="020B0604020202020204" pitchFamily="34" charset="0"/>
              </a:rPr>
              <a:t>Это </a:t>
            </a:r>
            <a:r>
              <a:rPr lang="ru-RU" sz="4000" dirty="0">
                <a:solidFill>
                  <a:srgbClr val="1A1A1A"/>
                </a:solidFill>
                <a:latin typeface="Arial" panose="020B0604020202020204" pitchFamily="34" charset="0"/>
              </a:rPr>
              <a:t>промышленность, АПК, транспорт и логистика, строительный сектор и другие.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6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535" y="612845"/>
            <a:ext cx="118189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  <a:latin typeface="Arial" panose="020B0604020202020204" pitchFamily="34" charset="0"/>
              </a:rPr>
              <a:t> 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Аграрный сектор должен стать новым драйвером экономики.</a:t>
            </a:r>
            <a:endParaRPr lang="ru-RU" sz="32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1A1A1A"/>
                </a:solidFill>
                <a:latin typeface="Arial" panose="020B0604020202020204" pitchFamily="34" charset="0"/>
              </a:rPr>
              <a:t>Агропромышленный </a:t>
            </a:r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комплекс Казахстана имеет перспективное будущее. По многим позициям мы можем быть одними из крупнейших в мире производителей аграрной экспортной продукции. Особенно по производству экологически чистых продуктов питания. Бренд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 </a:t>
            </a:r>
            <a:r>
              <a:rPr lang="ru-RU" sz="3200" b="1" dirty="0" err="1">
                <a:solidFill>
                  <a:srgbClr val="1A1A1A"/>
                </a:solidFill>
                <a:latin typeface="Arial" panose="020B0604020202020204" pitchFamily="34" charset="0"/>
              </a:rPr>
              <a:t>made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A1A1A"/>
                </a:solidFill>
                <a:latin typeface="Arial" panose="020B0604020202020204" pitchFamily="34" charset="0"/>
              </a:rPr>
              <a:t>in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A1A1A"/>
                </a:solidFill>
                <a:latin typeface="Arial" panose="020B0604020202020204" pitchFamily="34" charset="0"/>
              </a:rPr>
              <a:t>Kazakhstan</a:t>
            </a:r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 должен стать эталоном такой продукции</a:t>
            </a:r>
            <a:r>
              <a:rPr lang="ru-RU" sz="3200" dirty="0" smtClean="0">
                <a:solidFill>
                  <a:srgbClr val="1A1A1A"/>
                </a:solidFill>
                <a:latin typeface="Arial" panose="020B0604020202020204" pitchFamily="34" charset="0"/>
              </a:rPr>
              <a:t>.</a:t>
            </a:r>
            <a:endParaRPr lang="ru-RU" sz="3200" dirty="0">
              <a:solidFill>
                <a:srgbClr val="1A1A1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6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9" y="-136478"/>
            <a:ext cx="89529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  <a:p>
            <a:r>
              <a:rPr lang="ru-RU" sz="3600" dirty="0"/>
              <a:t>Правительству совместно с </a:t>
            </a:r>
            <a:r>
              <a:rPr lang="ru-RU" sz="3600" dirty="0" err="1"/>
              <a:t>акимами</a:t>
            </a:r>
            <a:r>
              <a:rPr lang="ru-RU" sz="3600" dirty="0"/>
              <a:t> нужно принять меры по развитию транспортного сообщения больших городов с ближайшими населенными пунктами.</a:t>
            </a:r>
          </a:p>
        </p:txBody>
      </p:sp>
    </p:spTree>
    <p:extLst>
      <p:ext uri="{BB962C8B-B14F-4D97-AF65-F5344CB8AC3E}">
        <p14:creationId xmlns:p14="http://schemas.microsoft.com/office/powerpoint/2010/main" val="325680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6" y="259307"/>
            <a:ext cx="86936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Второе. Необходимо продолжить индустриализацию с упором на развитие конкурентоспособных экспортных производств в приоритетных отраслях.</a:t>
            </a:r>
          </a:p>
          <a:p>
            <a:endParaRPr lang="ru-RU" sz="3200" dirty="0"/>
          </a:p>
          <a:p>
            <a:r>
              <a:rPr lang="ru-RU" sz="3200" dirty="0"/>
              <a:t>Перед Правительством уже стоит задача по увеличению </a:t>
            </a:r>
            <a:r>
              <a:rPr lang="ru-RU" sz="3200" dirty="0" err="1"/>
              <a:t>несырьевого</a:t>
            </a:r>
            <a:r>
              <a:rPr lang="ru-RU" sz="3200" dirty="0"/>
              <a:t> экспорта в два раза к 2025 году.</a:t>
            </a:r>
          </a:p>
        </p:txBody>
      </p:sp>
    </p:spTree>
    <p:extLst>
      <p:ext uri="{BB962C8B-B14F-4D97-AF65-F5344CB8AC3E}">
        <p14:creationId xmlns:p14="http://schemas.microsoft.com/office/powerpoint/2010/main" val="25471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6479" y="-177421"/>
            <a:ext cx="121465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A1A1A"/>
                </a:solidFill>
                <a:latin typeface="Arial" panose="020B0604020202020204" pitchFamily="34" charset="0"/>
              </a:rPr>
              <a:t>Второй 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приоритет – кардинальное улучшение и расширение бизнес-среды.</a:t>
            </a:r>
            <a:endParaRPr lang="ru-RU" sz="32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1A1A1A"/>
                </a:solidFill>
                <a:latin typeface="Arial" panose="020B0604020202020204" pitchFamily="34" charset="0"/>
              </a:rPr>
              <a:t>Одной </a:t>
            </a:r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из наших стратегических целей является обеспечение к 2050 году вклада малого и среднего бизнеса в ВВП страны не менее 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50%</a:t>
            </a:r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Амбициозная, но достижимая цель. Для ее решения на данном этапе необходимо следующее.</a:t>
            </a:r>
          </a:p>
          <a:p>
            <a:r>
              <a:rPr lang="ru-RU" sz="3200" b="1" dirty="0" smtClean="0">
                <a:solidFill>
                  <a:srgbClr val="1A1A1A"/>
                </a:solidFill>
                <a:latin typeface="Arial" panose="020B0604020202020204" pitchFamily="34" charset="0"/>
              </a:rPr>
              <a:t>Правительство 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с этого года приступило к реализации Программы продуктивной занятости и развития массового предпринимательства.</a:t>
            </a:r>
            <a:endParaRPr lang="ru-RU" sz="32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8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" y="0"/>
            <a:ext cx="117234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A1A1A"/>
                </a:solidFill>
                <a:latin typeface="Arial" panose="020B0604020202020204" pitchFamily="34" charset="0"/>
              </a:rPr>
              <a:t>Третий приоритет – макроэкономическая стабильность.</a:t>
            </a:r>
            <a:endParaRPr lang="ru-RU" sz="36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36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36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3600" dirty="0">
                <a:solidFill>
                  <a:srgbClr val="1A1A1A"/>
                </a:solidFill>
                <a:latin typeface="Arial" panose="020B0604020202020204" pitchFamily="34" charset="0"/>
              </a:rPr>
              <a:t>Ключевой задачей здесь является восстановление стимулирующей роли денежно-кредитной политики и привлечение частного капитала в финансирование экономики.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99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126"/>
            <a:ext cx="120236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Четвертый приоритет – улучшение качества человеческого капитала.</a:t>
            </a:r>
            <a:endParaRPr lang="ru-RU" sz="32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32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Первое. Прежде всего должна измениться роль системы образования. Наша задача – сделать образование центральным звеном новой модели экономического роста. </a:t>
            </a:r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Учебные программы необходимо нацелить на развитие способностей критического мышления и навыков самостоятельного поиска информации.</a:t>
            </a:r>
            <a:endParaRPr lang="ru-RU" sz="32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8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136478"/>
            <a:ext cx="8925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Наряду с этим нужно уделить большое внимание формированию IT-знаний, финансовой грамотности и воспитанию патриотизма молодежи. Необходимо сократить разрыв в качестве образования между городскими и сельскими школами. 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Поручаю Правительству представить соответствующие предложения.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259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Третья </a:t>
            </a:r>
            <a:r>
              <a:rPr lang="ru-RU" dirty="0"/>
              <a:t>модернизация Казахстана: глобальная </a:t>
            </a:r>
            <a:r>
              <a:rPr lang="ru-RU" dirty="0" smtClean="0"/>
              <a:t>конкурентоспособность</a:t>
            </a:r>
            <a:endParaRPr lang="ru-RU" dirty="0"/>
          </a:p>
        </p:txBody>
      </p:sp>
      <p:pic>
        <p:nvPicPr>
          <p:cNvPr id="1026" name="Picture 2" descr="http://cdn.wi-fi.ru/www.ridus.ru/images/2017/1/30/534268/large_2_24355a247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2811529"/>
            <a:ext cx="4183062" cy="25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Уважаемые </a:t>
            </a:r>
            <a:r>
              <a:rPr lang="ru-RU" sz="2800" dirty="0" err="1"/>
              <a:t>казахстанцы</a:t>
            </a:r>
            <a:r>
              <a:rPr lang="ru-RU" sz="2800" dirty="0"/>
              <a:t>!</a:t>
            </a:r>
          </a:p>
          <a:p>
            <a:r>
              <a:rPr lang="ru-RU" sz="2800" dirty="0"/>
              <a:t>В преддверии новой эпохи я обращаюсь с Посланием к народу Казахстана.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2763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9" y="204716"/>
            <a:ext cx="11395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 вопросу поэтапного перехода на трехъязычное образование.</a:t>
            </a:r>
          </a:p>
          <a:p>
            <a:endParaRPr lang="ru-RU" sz="3200" dirty="0"/>
          </a:p>
          <a:p>
            <a:r>
              <a:rPr lang="ru-RU" sz="3200" dirty="0"/>
              <a:t>Казахский язык сохранит свою доминирующую позицию. Большое внимание будет уделяться его дальнейшему развитию. Вместе с тем сегодня английский язык является языком новых технологий, новых производств, новой экономики. В настоящее время 90% информации создается в мире на английском языке. Каждые два года ее объем увеличивается в два раза. Без овладения английским языком Казахстан не достигнет общенационального прогресса.</a:t>
            </a:r>
          </a:p>
        </p:txBody>
      </p:sp>
    </p:spTree>
    <p:extLst>
      <p:ext uri="{BB962C8B-B14F-4D97-AF65-F5344CB8AC3E}">
        <p14:creationId xmlns:p14="http://schemas.microsoft.com/office/powerpoint/2010/main" val="1018576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29" y="218364"/>
            <a:ext cx="114914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Начиная с 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2019 </a:t>
            </a:r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года обучение по некоторым предметам в</a:t>
            </a:r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 10–11-х</a:t>
            </a:r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классах будет проходить на английском языке. Необходимо тщательно рассмотреть этот вопрос и принять по нему разумное решение.</a:t>
            </a:r>
          </a:p>
          <a:p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32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Уровень школ и учителей в городах и селах существенно различается. Актуальна также проблема дефицита квалифицированных педагогов. Поэтому, учитывая все эти аспекты, необходимо внедрять английский язык поэтапно.</a:t>
            </a:r>
            <a:endParaRPr lang="ru-RU" sz="32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34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9182"/>
            <a:ext cx="11518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С этого года по моей инициативе начинается реализация </a:t>
            </a:r>
            <a:r>
              <a:rPr lang="ru-RU" sz="2800" dirty="0" smtClean="0">
                <a:solidFill>
                  <a:srgbClr val="1A1A1A"/>
                </a:solidFill>
                <a:latin typeface="Arial" panose="020B0604020202020204" pitchFamily="34" charset="0"/>
              </a:rPr>
              <a:t>проекта </a:t>
            </a:r>
            <a:r>
              <a:rPr lang="ru-RU" sz="2800" b="1" dirty="0" smtClean="0">
                <a:solidFill>
                  <a:srgbClr val="1A1A1A"/>
                </a:solidFill>
                <a:latin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1A1A1A"/>
                </a:solidFill>
                <a:latin typeface="Arial" panose="020B0604020202020204" pitchFamily="34" charset="0"/>
              </a:rPr>
              <a:t>Бесплатное профессионально-техническое образование для всех»</a:t>
            </a:r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В первую очередь бесплатное образование должно охватить безработную и </a:t>
            </a:r>
            <a:r>
              <a:rPr lang="ru-RU" sz="2800" dirty="0" err="1">
                <a:solidFill>
                  <a:srgbClr val="1A1A1A"/>
                </a:solidFill>
                <a:latin typeface="Arial" panose="020B0604020202020204" pitchFamily="34" charset="0"/>
              </a:rPr>
              <a:t>самозанятую</a:t>
            </a:r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 молодежь, а также людей трудоспособного возраста, не имеющих профессионального образования. Нужно дать импульс развитию системы профессионального образования для подготовки специалистов новых производств в рамках обозначенной экономики.</a:t>
            </a:r>
            <a:endParaRPr lang="ru-RU" sz="28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79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122830"/>
            <a:ext cx="11191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1A1A"/>
                </a:solidFill>
                <a:latin typeface="Arial" panose="020B0604020202020204" pitchFamily="34" charset="0"/>
              </a:rPr>
              <a:t>Наряду с системой образования должна измениться и система здравоохранения.</a:t>
            </a:r>
            <a:endParaRPr lang="ru-RU" sz="28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С </a:t>
            </a:r>
            <a:r>
              <a:rPr lang="ru-RU" sz="2800" b="1" dirty="0">
                <a:solidFill>
                  <a:srgbClr val="1A1A1A"/>
                </a:solidFill>
                <a:latin typeface="Arial" panose="020B0604020202020204" pitchFamily="34" charset="0"/>
              </a:rPr>
              <a:t>1 июля</a:t>
            </a:r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 текущего года начнет внедряться система обязательного социального медицинского страхования, основанная на солидарной ответственности государства, работодателей и граждан. Эффективность этой системы доказана мировой практикой.</a:t>
            </a:r>
            <a:endParaRPr lang="ru-RU" sz="28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6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" y="245660"/>
            <a:ext cx="115187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В сфере социального обеспечения.</a:t>
            </a: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По моему поручению с </a:t>
            </a:r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1 июля 2017</a:t>
            </a:r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 года будут повышены пенсии для</a:t>
            </a:r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2,1 миллиона</a:t>
            </a:r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 пенсионеров до </a:t>
            </a:r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20%</a:t>
            </a:r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 к уровню 2016 года.</a:t>
            </a: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Кроме того, с </a:t>
            </a:r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1 июля 2018 </a:t>
            </a:r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года назначение базовой пенсии будет осуществляться по новой методике. Ее размер будет зависеть от стажа участия в пенсионной системе.</a:t>
            </a: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Все эти меры в 2018 году обеспечат увеличение в </a:t>
            </a:r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1,8</a:t>
            </a:r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 раза нового размера базовой пенсии по сравнению с 2017 годом.</a:t>
            </a:r>
            <a:endParaRPr lang="ru-RU" sz="24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9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534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Пятый приоритет – институциональные преобразования, безопасность и борьба с коррупцией.</a:t>
            </a: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Первое. В рамках Третьей модернизации Правительству необходимо обеспечить работу по имплементации лучших практик и рекомендаций ОЭСР.</a:t>
            </a: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Второе. Мы проводим реформы, направленные на защиту частной собственности, верховенство права и обеспечение равенства всех перед законом.</a:t>
            </a:r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 Эту работу надо продолжить.</a:t>
            </a:r>
            <a:endParaRPr lang="ru-RU" sz="24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01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" y="218364"/>
            <a:ext cx="1147776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1A1A"/>
                </a:solidFill>
                <a:latin typeface="Arial" panose="020B0604020202020204" pitchFamily="34" charset="0"/>
              </a:rPr>
              <a:t>Третье. </a:t>
            </a:r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Состояние безопасности становится мерилом сильного и дееспособного государства.</a:t>
            </a: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В современных условиях человечество столкнулось с ростом терроризма. Ключевыми здесь являются вопросы борьбы с финансированием деструктивных сил и связями с зарубежными террористическими организациями.</a:t>
            </a: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Необходимо проводить работу по предупреждению пропаганды религиозного экстремизма, в том числе в Интернете и социальных сетях. Нужно формировать в обществе нулевую терпимость к любым действиям, связанным с радикальными проявлениями, особенно в сфере религиозных отношений.</a:t>
            </a:r>
            <a:endParaRPr lang="ru-RU" sz="24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19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218" y="109182"/>
            <a:ext cx="8338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A1A1A"/>
                </a:solidFill>
                <a:latin typeface="Arial" panose="020B0604020202020204" pitchFamily="34" charset="0"/>
              </a:rPr>
              <a:t>Четвертое. Мы сделали существенные шаги по снижению уровня коррупции в стране. В то же время основной акцент направлен на борьбу с последствиями коррупции. </a:t>
            </a:r>
            <a:r>
              <a:rPr lang="ru-RU" sz="3200" dirty="0">
                <a:solidFill>
                  <a:srgbClr val="1A1A1A"/>
                </a:solidFill>
                <a:latin typeface="Arial" panose="020B0604020202020204" pitchFamily="34" charset="0"/>
              </a:rPr>
              <a:t>Необходимо усилить работу по выявлению и искоренению причин и предпосылок коррупции.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7253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61" y="378811"/>
            <a:ext cx="113640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Уважаемые </a:t>
            </a:r>
            <a:r>
              <a:rPr lang="ru-RU" sz="2400" b="1" dirty="0" err="1">
                <a:solidFill>
                  <a:srgbClr val="1A1A1A"/>
                </a:solidFill>
                <a:latin typeface="Arial" panose="020B0604020202020204" pitchFamily="34" charset="0"/>
              </a:rPr>
              <a:t>казахстанцы</a:t>
            </a:r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!</a:t>
            </a: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1A1A1A"/>
                </a:solidFill>
                <a:latin typeface="Arial" panose="020B0604020202020204" pitchFamily="34" charset="0"/>
              </a:rPr>
              <a:t>Через </a:t>
            </a:r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это Послание я хотел донести до каждого гражданина свое видение направлений развития в новой реальности.</a:t>
            </a: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rgbClr val="1A1A1A"/>
                </a:solidFill>
                <a:latin typeface="Arial" panose="020B0604020202020204" pitchFamily="34" charset="0"/>
              </a:rPr>
              <a:t>Поручаю </a:t>
            </a:r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>Правительству разработать Стратегический план развития до 2025 года по Третьей модернизации страны под названием «Национальная технологическая инициатива Казахстана».</a:t>
            </a: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A1A1A"/>
                </a:solidFill>
                <a:latin typeface="Arial" panose="020B0604020202020204" pitchFamily="34" charset="0"/>
              </a:rPr>
              <a:t>У нас нет другого выбора, кроме как достойно принять вызов времени и решить задачи по дальнейшей модернизации страны. Я верю, что наш великий народ всецело воспользуется уникальным историческим шансом.</a:t>
            </a:r>
          </a:p>
          <a:p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2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191070"/>
            <a:ext cx="107953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Казахстан – молодое многонациональное, уверенное в своем будущем, динамично развивающееся государство! Мы прошли 25-летний путь становления. В следующие 25 лет нас ожидают еще более высокие рубежи.</a:t>
            </a:r>
          </a:p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>Собрав уникальный богатый опыт в создании государства, мы вступили в новый этап. Уверен, какие бы трудности не встретили нас впереди, мы их преодолеем. </a:t>
            </a:r>
            <a:r>
              <a:rPr lang="ru-RU" sz="2800" b="1" dirty="0">
                <a:solidFill>
                  <a:srgbClr val="1A1A1A"/>
                </a:solidFill>
                <a:latin typeface="Arial" panose="020B0604020202020204" pitchFamily="34" charset="0"/>
              </a:rPr>
              <a:t>Наша главная сила – в единстве.</a:t>
            </a:r>
            <a:endParaRPr lang="ru-RU" sz="2800" b="0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1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ltaynews.kz/uploads/posts/2015-02/1424923400_nazarbay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2706272"/>
            <a:ext cx="4183062" cy="27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993971" y="685800"/>
            <a:ext cx="5086538" cy="4688785"/>
          </a:xfrm>
        </p:spPr>
        <p:txBody>
          <a:bodyPr>
            <a:noAutofit/>
          </a:bodyPr>
          <a:lstStyle/>
          <a:p>
            <a:r>
              <a:rPr lang="ru-RU" sz="2800" dirty="0"/>
              <a:t>Страна с честью прошла свой 25-летний этап развития. Мы гордимся своей страной. В рамках празднования 25-летия Независимости мы отметили достижения и успехи Казахстана. Они хорошо известны и высоко оцениваются мировым сообществом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117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putniknews-uz.com/images/251/11/25111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2077852"/>
            <a:ext cx="4513262" cy="24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93642" y="685800"/>
            <a:ext cx="4126861" cy="4688785"/>
          </a:xfrm>
        </p:spPr>
        <p:txBody>
          <a:bodyPr>
            <a:normAutofit/>
          </a:bodyPr>
          <a:lstStyle/>
          <a:p>
            <a:r>
              <a:rPr lang="ru-RU" sz="3600" dirty="0"/>
              <a:t>Мы превратим Казахстан в еще более процветающую страну для наших потомков!</a:t>
            </a:r>
          </a:p>
        </p:txBody>
      </p:sp>
    </p:spTree>
    <p:extLst>
      <p:ext uri="{BB962C8B-B14F-4D97-AF65-F5344CB8AC3E}">
        <p14:creationId xmlns:p14="http://schemas.microsoft.com/office/powerpoint/2010/main" val="4367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24034" y="1272653"/>
            <a:ext cx="10396882" cy="1151965"/>
          </a:xfrm>
        </p:spPr>
        <p:txBody>
          <a:bodyPr/>
          <a:lstStyle/>
          <a:p>
            <a:r>
              <a:rPr lang="ru-RU" dirty="0" err="1" smtClean="0"/>
              <a:t>Модерниза́ция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081" y="2274838"/>
            <a:ext cx="110273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Модерниза́ция</a:t>
            </a:r>
            <a:r>
              <a:rPr lang="ru-RU" sz="2800" dirty="0"/>
              <a:t> (от англ. </a:t>
            </a:r>
            <a:r>
              <a:rPr lang="ru-RU" sz="2800" dirty="0" err="1"/>
              <a:t>modern</a:t>
            </a:r>
            <a:r>
              <a:rPr lang="ru-RU" sz="2800" dirty="0"/>
              <a:t> — современный, передовой, обновлённый) — это:</a:t>
            </a:r>
          </a:p>
          <a:p>
            <a:endParaRPr lang="ru-RU" sz="2800" dirty="0"/>
          </a:p>
          <a:p>
            <a:r>
              <a:rPr lang="ru-RU" sz="2800" dirty="0"/>
              <a:t>Обновление объекта, приведение его в соответствие с новыми требованиями и нормами, техническими условиями, показателями качества. Модернизируются в основном машины, оборудование, технологические </a:t>
            </a:r>
            <a:r>
              <a:rPr lang="ru-RU" sz="2800" dirty="0" smtClean="0"/>
              <a:t>процессы.</a:t>
            </a:r>
            <a:endParaRPr lang="ru-RU" sz="2800" dirty="0"/>
          </a:p>
        </p:txBody>
      </p:sp>
      <p:pic>
        <p:nvPicPr>
          <p:cNvPr id="3074" name="Picture 2" descr="http://piginfo.ru/upload/iblock/85a/%D1%82%D0%B5%D0%BD%D0%B4%D0%B5%D0%BD%D1%86%D0%B8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08" y="-23547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4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teqnologia.files.wordpress.com/2013/06/reconstruction-header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b="171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2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785" y="1997839"/>
            <a:ext cx="11177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pt_serif"/>
              </a:rPr>
              <a:t>Только те народы, которым удастся опередить будущее и решительно пойти навстречу вызовам, а не стоять и ждать, окажутся победителями.</a:t>
            </a:r>
          </a:p>
          <a:p>
            <a:r>
              <a:rPr lang="ru-RU" sz="3600" dirty="0">
                <a:solidFill>
                  <a:srgbClr val="000000"/>
                </a:solidFill>
                <a:latin typeface="pt_serif"/>
              </a:rPr>
              <a:t>В мире началась очередная, уже Четвертая промышленная революция.</a:t>
            </a:r>
            <a:br>
              <a:rPr lang="ru-RU" sz="3600" dirty="0">
                <a:solidFill>
                  <a:srgbClr val="000000"/>
                </a:solidFill>
                <a:latin typeface="pt_serif"/>
              </a:rPr>
            </a:br>
            <a:endParaRPr lang="ru-RU" sz="3600" b="0" i="0" dirty="0">
              <a:solidFill>
                <a:srgbClr val="000000"/>
              </a:solidFill>
              <a:effectLst/>
              <a:latin typeface="pt_serif"/>
            </a:endParaRPr>
          </a:p>
        </p:txBody>
      </p:sp>
    </p:spTree>
    <p:extLst>
      <p:ext uri="{BB962C8B-B14F-4D97-AF65-F5344CB8AC3E}">
        <p14:creationId xmlns:p14="http://schemas.microsoft.com/office/powerpoint/2010/main" val="413160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0" y="177421"/>
            <a:ext cx="110410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Сегодня я ставлю задачу обеспечить реализацию Третьей модернизации Казахстана. Необходимо создать новую модель экономического роста, которая обеспечит глобальную конкурентоспособность страны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4494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6" y="2690336"/>
            <a:ext cx="10754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1A1A1A"/>
                </a:solidFill>
                <a:latin typeface="Arial" panose="020B0604020202020204" pitchFamily="34" charset="0"/>
              </a:rPr>
              <a:t>Мы все помним Первую модернизацию Казахстана. Помним, как начали свой путь четверть века назад на руинах СССР. Тогда наше поколение с фундамента создало новое государство, которого не было на карте мира.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773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2" y="1583140"/>
            <a:ext cx="109318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1A1A1A"/>
                </a:solidFill>
                <a:latin typeface="Arial" panose="020B0604020202020204" pitchFamily="34" charset="0"/>
              </a:rPr>
              <a:t>Вторая модернизация началась с принятия</a:t>
            </a:r>
            <a:r>
              <a:rPr lang="ru-RU" sz="3600" b="1" dirty="0">
                <a:solidFill>
                  <a:srgbClr val="1A1A1A"/>
                </a:solidFill>
                <a:latin typeface="Arial" panose="020B0604020202020204" pitchFamily="34" charset="0"/>
              </a:rPr>
              <a:t> Стратегии-2030</a:t>
            </a:r>
            <a:r>
              <a:rPr lang="ru-RU" sz="3600" dirty="0">
                <a:solidFill>
                  <a:srgbClr val="1A1A1A"/>
                </a:solidFill>
                <a:latin typeface="Arial" panose="020B0604020202020204" pitchFamily="34" charset="0"/>
              </a:rPr>
              <a:t> и создания новой столицы </a:t>
            </a:r>
            <a:r>
              <a:rPr lang="ru-RU" sz="3600" b="1" dirty="0">
                <a:solidFill>
                  <a:srgbClr val="1A1A1A"/>
                </a:solidFill>
                <a:latin typeface="Arial" panose="020B0604020202020204" pitchFamily="34" charset="0"/>
              </a:rPr>
              <a:t>Астаны</a:t>
            </a:r>
            <a:r>
              <a:rPr lang="ru-RU" sz="3600" dirty="0">
                <a:solidFill>
                  <a:srgbClr val="1A1A1A"/>
                </a:solidFill>
                <a:latin typeface="Arial" panose="020B0604020202020204" pitchFamily="34" charset="0"/>
              </a:rPr>
              <a:t>. Ее результаты бесспорны. Страна вырвалась из зоны экономического отставания и вошла в число</a:t>
            </a:r>
            <a:r>
              <a:rPr lang="ru-RU" sz="3600" b="1" dirty="0">
                <a:solidFill>
                  <a:srgbClr val="1A1A1A"/>
                </a:solidFill>
                <a:latin typeface="Arial" panose="020B0604020202020204" pitchFamily="34" charset="0"/>
              </a:rPr>
              <a:t> 50</a:t>
            </a:r>
            <a:r>
              <a:rPr lang="ru-RU" sz="3600" dirty="0">
                <a:solidFill>
                  <a:srgbClr val="1A1A1A"/>
                </a:solidFill>
                <a:latin typeface="Arial" panose="020B0604020202020204" pitchFamily="34" charset="0"/>
              </a:rPr>
              <a:t>конкурентоспособных экономик мира.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28354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570</Words>
  <Application>Microsoft Office PowerPoint</Application>
  <PresentationFormat>Широкоэкранный</PresentationFormat>
  <Paragraphs>83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pt_serif</vt:lpstr>
      <vt:lpstr>Trebuchet MS</vt:lpstr>
      <vt:lpstr>Wingdings 3</vt:lpstr>
      <vt:lpstr>Грань</vt:lpstr>
      <vt:lpstr>"Третья модернизация Казахстана: глобальная конкурентоспособность" </vt:lpstr>
      <vt:lpstr>Третья модернизация Казахстана: глобальная конкурентоспособность</vt:lpstr>
      <vt:lpstr>Презентация PowerPoint</vt:lpstr>
      <vt:lpstr>Модерниза́ция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Викор</dc:creator>
  <cp:lastModifiedBy>Викор</cp:lastModifiedBy>
  <cp:revision>22</cp:revision>
  <dcterms:created xsi:type="dcterms:W3CDTF">2017-02-02T01:48:04Z</dcterms:created>
  <dcterms:modified xsi:type="dcterms:W3CDTF">2017-02-02T09:47:22Z</dcterms:modified>
</cp:coreProperties>
</file>